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anva Sans Bold" charset="1" panose="020B0803030501040103"/>
      <p:regular r:id="rId14"/>
    </p:embeddedFont>
    <p:embeddedFont>
      <p:font typeface="More Sugar" charset="1" panose="00000000000000000000"/>
      <p:regular r:id="rId15"/>
    </p:embeddedFont>
    <p:embeddedFont>
      <p:font typeface="Canva Sans" charset="1" panose="020B0503030501040103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svg" Type="http://schemas.openxmlformats.org/officeDocument/2006/relationships/image"/><Relationship Id="rId11" Target="../media/image10.png" Type="http://schemas.openxmlformats.org/officeDocument/2006/relationships/image"/><Relationship Id="rId12" Target="../media/image11.svg" Type="http://schemas.openxmlformats.org/officeDocument/2006/relationships/image"/><Relationship Id="rId13" Target="../media/image12.png" Type="http://schemas.openxmlformats.org/officeDocument/2006/relationships/image"/><Relationship Id="rId14" Target="../media/image13.png" Type="http://schemas.openxmlformats.org/officeDocument/2006/relationships/image"/><Relationship Id="rId15" Target="../media/image14.sv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5.png" Type="http://schemas.openxmlformats.org/officeDocument/2006/relationships/image"/><Relationship Id="rId4" Target="../media/image1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25.svg" Type="http://schemas.openxmlformats.org/officeDocument/2006/relationships/image"/><Relationship Id="rId2" Target="../media/image1.jpeg" Type="http://schemas.openxmlformats.org/officeDocument/2006/relationships/image"/><Relationship Id="rId3" Target="../media/image18.png" Type="http://schemas.openxmlformats.org/officeDocument/2006/relationships/image"/><Relationship Id="rId4" Target="../media/image19.svg" Type="http://schemas.openxmlformats.org/officeDocument/2006/relationships/image"/><Relationship Id="rId5" Target="../media/image20.png" Type="http://schemas.openxmlformats.org/officeDocument/2006/relationships/image"/><Relationship Id="rId6" Target="../media/image21.svg" Type="http://schemas.openxmlformats.org/officeDocument/2006/relationships/image"/><Relationship Id="rId7" Target="../media/image22.png" Type="http://schemas.openxmlformats.org/officeDocument/2006/relationships/image"/><Relationship Id="rId8" Target="../media/image23.png" Type="http://schemas.openxmlformats.org/officeDocument/2006/relationships/image"/><Relationship Id="rId9" Target="../media/image2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https://github.com/mdmahamudmredha/Data-Science-Related-Concepts-Files/blob/main/SELECT%20FROM.md" TargetMode="External" Type="http://schemas.openxmlformats.org/officeDocument/2006/relationships/hyperlink"/><Relationship Id="rId11" Target="https://github.com/mdmahamudmredha/Data-Science-Related-Concepts-Files/blob/main/SELECT%20FROM.md" TargetMode="External" Type="http://schemas.openxmlformats.org/officeDocument/2006/relationships/hyperlink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Relationship Id="rId9" Target="https://github.com/mdmahamudmredha/Data-Science-Related-Concepts-Files/blob/main/SELECT%20FROM.md" TargetMode="External" Type="http://schemas.openxmlformats.org/officeDocument/2006/relationships/hyperlink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Relationship Id="rId9" Target="https://github.com/mdmahamudmredha/Data-Science-Related-Concepts-Files/blob/main/Basic%20Column%20Selection,%20DISTINCT,%20Aggregate%20Functions.md" TargetMode="External" Type="http://schemas.openxmlformats.org/officeDocument/2006/relationships/hyperlink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6.png" Type="http://schemas.openxmlformats.org/officeDocument/2006/relationships/image"/><Relationship Id="rId4" Target="../media/image27.svg" Type="http://schemas.openxmlformats.org/officeDocument/2006/relationships/image"/><Relationship Id="rId5" Target="../media/image18.png" Type="http://schemas.openxmlformats.org/officeDocument/2006/relationships/image"/><Relationship Id="rId6" Target="../media/image19.svg" Type="http://schemas.openxmlformats.org/officeDocument/2006/relationships/image"/><Relationship Id="rId7" Target="../media/image20.png" Type="http://schemas.openxmlformats.org/officeDocument/2006/relationships/image"/><Relationship Id="rId8" Target="../media/image2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56245">
            <a:off x="2067966" y="1156183"/>
            <a:ext cx="14079494" cy="3302281"/>
          </a:xfrm>
          <a:custGeom>
            <a:avLst/>
            <a:gdLst/>
            <a:ahLst/>
            <a:cxnLst/>
            <a:rect r="r" b="b" t="t" l="l"/>
            <a:pathLst>
              <a:path h="3302281" w="14079494">
                <a:moveTo>
                  <a:pt x="0" y="0"/>
                </a:moveTo>
                <a:lnTo>
                  <a:pt x="14079494" y="0"/>
                </a:lnTo>
                <a:lnTo>
                  <a:pt x="14079494" y="3302281"/>
                </a:lnTo>
                <a:lnTo>
                  <a:pt x="0" y="33022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56245">
            <a:off x="1768611" y="2446256"/>
            <a:ext cx="14079494" cy="3302281"/>
          </a:xfrm>
          <a:custGeom>
            <a:avLst/>
            <a:gdLst/>
            <a:ahLst/>
            <a:cxnLst/>
            <a:rect r="r" b="b" t="t" l="l"/>
            <a:pathLst>
              <a:path h="3302281" w="14079494">
                <a:moveTo>
                  <a:pt x="0" y="0"/>
                </a:moveTo>
                <a:lnTo>
                  <a:pt x="14079494" y="0"/>
                </a:lnTo>
                <a:lnTo>
                  <a:pt x="14079494" y="3302282"/>
                </a:lnTo>
                <a:lnTo>
                  <a:pt x="0" y="33022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-253088">
            <a:off x="12112517" y="3845557"/>
            <a:ext cx="1411082" cy="1465493"/>
          </a:xfrm>
          <a:custGeom>
            <a:avLst/>
            <a:gdLst/>
            <a:ahLst/>
            <a:cxnLst/>
            <a:rect r="r" b="b" t="t" l="l"/>
            <a:pathLst>
              <a:path h="1465493" w="1411082">
                <a:moveTo>
                  <a:pt x="0" y="0"/>
                </a:moveTo>
                <a:lnTo>
                  <a:pt x="1411082" y="0"/>
                </a:lnTo>
                <a:lnTo>
                  <a:pt x="1411082" y="1465493"/>
                </a:lnTo>
                <a:lnTo>
                  <a:pt x="0" y="146549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34811" y="907907"/>
            <a:ext cx="2727014" cy="3189491"/>
          </a:xfrm>
          <a:custGeom>
            <a:avLst/>
            <a:gdLst/>
            <a:ahLst/>
            <a:cxnLst/>
            <a:rect r="r" b="b" t="t" l="l"/>
            <a:pathLst>
              <a:path h="3189491" w="2727014">
                <a:moveTo>
                  <a:pt x="0" y="0"/>
                </a:moveTo>
                <a:lnTo>
                  <a:pt x="2727015" y="0"/>
                </a:lnTo>
                <a:lnTo>
                  <a:pt x="2727015" y="3189490"/>
                </a:lnTo>
                <a:lnTo>
                  <a:pt x="0" y="31894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280047" y="4097397"/>
            <a:ext cx="3739324" cy="4114800"/>
          </a:xfrm>
          <a:custGeom>
            <a:avLst/>
            <a:gdLst/>
            <a:ahLst/>
            <a:cxnLst/>
            <a:rect r="r" b="b" t="t" l="l"/>
            <a:pathLst>
              <a:path h="4114800" w="3739324">
                <a:moveTo>
                  <a:pt x="0" y="0"/>
                </a:moveTo>
                <a:lnTo>
                  <a:pt x="3739324" y="0"/>
                </a:lnTo>
                <a:lnTo>
                  <a:pt x="373932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2142128">
            <a:off x="11382414" y="948888"/>
            <a:ext cx="1356237" cy="1183317"/>
          </a:xfrm>
          <a:custGeom>
            <a:avLst/>
            <a:gdLst/>
            <a:ahLst/>
            <a:cxnLst/>
            <a:rect r="r" b="b" t="t" l="l"/>
            <a:pathLst>
              <a:path h="1183317" w="1356237">
                <a:moveTo>
                  <a:pt x="0" y="0"/>
                </a:moveTo>
                <a:lnTo>
                  <a:pt x="1356236" y="0"/>
                </a:lnTo>
                <a:lnTo>
                  <a:pt x="1356236" y="1183316"/>
                </a:lnTo>
                <a:lnTo>
                  <a:pt x="0" y="1183316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633924" y="4979965"/>
            <a:ext cx="5578945" cy="5111709"/>
          </a:xfrm>
          <a:custGeom>
            <a:avLst/>
            <a:gdLst/>
            <a:ahLst/>
            <a:cxnLst/>
            <a:rect r="r" b="b" t="t" l="l"/>
            <a:pathLst>
              <a:path h="5111709" w="5578945">
                <a:moveTo>
                  <a:pt x="0" y="0"/>
                </a:moveTo>
                <a:lnTo>
                  <a:pt x="5578946" y="0"/>
                </a:lnTo>
                <a:lnTo>
                  <a:pt x="5578946" y="5111709"/>
                </a:lnTo>
                <a:lnTo>
                  <a:pt x="0" y="5111709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2367553">
            <a:off x="6798894" y="4308869"/>
            <a:ext cx="1669263" cy="1669263"/>
          </a:xfrm>
          <a:custGeom>
            <a:avLst/>
            <a:gdLst/>
            <a:ahLst/>
            <a:cxnLst/>
            <a:rect r="r" b="b" t="t" l="l"/>
            <a:pathLst>
              <a:path h="1669263" w="1669263">
                <a:moveTo>
                  <a:pt x="0" y="0"/>
                </a:moveTo>
                <a:lnTo>
                  <a:pt x="1669263" y="0"/>
                </a:lnTo>
                <a:lnTo>
                  <a:pt x="1669263" y="1669262"/>
                </a:lnTo>
                <a:lnTo>
                  <a:pt x="0" y="1669262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362935" y="2616764"/>
            <a:ext cx="10503879" cy="10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8"/>
              </a:lnSpc>
              <a:spcBef>
                <a:spcPct val="0"/>
              </a:spcBef>
            </a:pPr>
            <a:r>
              <a:rPr lang="en-US" b="true" sz="5998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Data Query language(DQL)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9326215">
            <a:off x="-2272374" y="-1549060"/>
            <a:ext cx="4544749" cy="2057532"/>
          </a:xfrm>
          <a:custGeom>
            <a:avLst/>
            <a:gdLst/>
            <a:ahLst/>
            <a:cxnLst/>
            <a:rect r="r" b="b" t="t" l="l"/>
            <a:pathLst>
              <a:path h="2057532" w="4544749">
                <a:moveTo>
                  <a:pt x="0" y="2057532"/>
                </a:moveTo>
                <a:lnTo>
                  <a:pt x="4544748" y="2057532"/>
                </a:lnTo>
                <a:lnTo>
                  <a:pt x="4544748" y="0"/>
                </a:lnTo>
                <a:lnTo>
                  <a:pt x="0" y="0"/>
                </a:lnTo>
                <a:lnTo>
                  <a:pt x="0" y="205753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514187" y="295693"/>
            <a:ext cx="9739337" cy="9617595"/>
          </a:xfrm>
          <a:custGeom>
            <a:avLst/>
            <a:gdLst/>
            <a:ahLst/>
            <a:cxnLst/>
            <a:rect r="r" b="b" t="t" l="l"/>
            <a:pathLst>
              <a:path h="9617595" w="9739337">
                <a:moveTo>
                  <a:pt x="0" y="0"/>
                </a:moveTo>
                <a:lnTo>
                  <a:pt x="9739337" y="0"/>
                </a:lnTo>
                <a:lnTo>
                  <a:pt x="9739337" y="9617596"/>
                </a:lnTo>
                <a:lnTo>
                  <a:pt x="0" y="961759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-9326215">
            <a:off x="-2272374" y="-1549060"/>
            <a:ext cx="4544749" cy="2057532"/>
          </a:xfrm>
          <a:custGeom>
            <a:avLst/>
            <a:gdLst/>
            <a:ahLst/>
            <a:cxnLst/>
            <a:rect r="r" b="b" t="t" l="l"/>
            <a:pathLst>
              <a:path h="2057532" w="4544749">
                <a:moveTo>
                  <a:pt x="0" y="2057532"/>
                </a:moveTo>
                <a:lnTo>
                  <a:pt x="4544748" y="2057532"/>
                </a:lnTo>
                <a:lnTo>
                  <a:pt x="4544748" y="0"/>
                </a:lnTo>
                <a:lnTo>
                  <a:pt x="0" y="0"/>
                </a:lnTo>
                <a:lnTo>
                  <a:pt x="0" y="2057532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10285099">
            <a:off x="-1199713" y="-24258"/>
            <a:ext cx="2006389" cy="908347"/>
          </a:xfrm>
          <a:custGeom>
            <a:avLst/>
            <a:gdLst/>
            <a:ahLst/>
            <a:cxnLst/>
            <a:rect r="r" b="b" t="t" l="l"/>
            <a:pathLst>
              <a:path h="908347" w="2006389">
                <a:moveTo>
                  <a:pt x="0" y="908347"/>
                </a:moveTo>
                <a:lnTo>
                  <a:pt x="2006389" y="908347"/>
                </a:lnTo>
                <a:lnTo>
                  <a:pt x="2006389" y="0"/>
                </a:lnTo>
                <a:lnTo>
                  <a:pt x="0" y="0"/>
                </a:lnTo>
                <a:lnTo>
                  <a:pt x="0" y="908347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60857">
            <a:off x="-885248" y="606663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0857">
            <a:off x="-426407" y="-214938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0065" y="2583489"/>
            <a:ext cx="11720350" cy="4593936"/>
          </a:xfrm>
          <a:custGeom>
            <a:avLst/>
            <a:gdLst/>
            <a:ahLst/>
            <a:cxnLst/>
            <a:rect r="r" b="b" t="t" l="l"/>
            <a:pathLst>
              <a:path h="4593936" w="11720350">
                <a:moveTo>
                  <a:pt x="0" y="0"/>
                </a:moveTo>
                <a:lnTo>
                  <a:pt x="11720350" y="0"/>
                </a:lnTo>
                <a:lnTo>
                  <a:pt x="11720350" y="4593936"/>
                </a:lnTo>
                <a:lnTo>
                  <a:pt x="0" y="459393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861" t="0" r="-8386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977346" y="202316"/>
            <a:ext cx="6121446" cy="7957880"/>
          </a:xfrm>
          <a:custGeom>
            <a:avLst/>
            <a:gdLst/>
            <a:ahLst/>
            <a:cxnLst/>
            <a:rect r="r" b="b" t="t" l="l"/>
            <a:pathLst>
              <a:path h="7957880" w="6121446">
                <a:moveTo>
                  <a:pt x="0" y="0"/>
                </a:moveTo>
                <a:lnTo>
                  <a:pt x="6121447" y="0"/>
                </a:lnTo>
                <a:lnTo>
                  <a:pt x="6121447" y="7957881"/>
                </a:lnTo>
                <a:lnTo>
                  <a:pt x="0" y="79578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5940432" y="7806082"/>
            <a:ext cx="2347568" cy="2480918"/>
          </a:xfrm>
          <a:custGeom>
            <a:avLst/>
            <a:gdLst/>
            <a:ahLst/>
            <a:cxnLst/>
            <a:rect r="r" b="b" t="t" l="l"/>
            <a:pathLst>
              <a:path h="2480918" w="2347568">
                <a:moveTo>
                  <a:pt x="0" y="0"/>
                </a:moveTo>
                <a:lnTo>
                  <a:pt x="2347568" y="0"/>
                </a:lnTo>
                <a:lnTo>
                  <a:pt x="2347568" y="2480918"/>
                </a:lnTo>
                <a:lnTo>
                  <a:pt x="0" y="2480918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281342" y="537968"/>
            <a:ext cx="7770390" cy="1520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0"/>
              </a:lnSpc>
            </a:pPr>
            <a:r>
              <a:rPr lang="en-US" sz="6727">
                <a:solidFill>
                  <a:srgbClr val="000000"/>
                </a:solidFill>
                <a:latin typeface="More Sugar"/>
                <a:ea typeface="More Sugar"/>
                <a:cs typeface="More Sugar"/>
                <a:sym typeface="More Sugar"/>
              </a:rPr>
              <a:t>SQL COMMAND</a:t>
            </a:r>
          </a:p>
          <a:p>
            <a:pPr algn="ctr">
              <a:lnSpc>
                <a:spcPts val="5650"/>
              </a:lnSpc>
            </a:pPr>
            <a:r>
              <a:rPr lang="en-US" sz="6727">
                <a:solidFill>
                  <a:srgbClr val="000000"/>
                </a:solidFill>
                <a:latin typeface="More Sugar"/>
                <a:ea typeface="More Sugar"/>
                <a:cs typeface="More Sugar"/>
                <a:sym typeface="More Sugar"/>
              </a:rPr>
              <a:t>TYPES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53088">
            <a:off x="15862473" y="8282470"/>
            <a:ext cx="2339343" cy="2429547"/>
          </a:xfrm>
          <a:custGeom>
            <a:avLst/>
            <a:gdLst/>
            <a:ahLst/>
            <a:cxnLst/>
            <a:rect r="r" b="b" t="t" l="l"/>
            <a:pathLst>
              <a:path h="2429547" w="2339343">
                <a:moveTo>
                  <a:pt x="0" y="0"/>
                </a:moveTo>
                <a:lnTo>
                  <a:pt x="2339344" y="0"/>
                </a:lnTo>
                <a:lnTo>
                  <a:pt x="2339344" y="2429547"/>
                </a:lnTo>
                <a:lnTo>
                  <a:pt x="0" y="2429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10285099">
            <a:off x="-1199713" y="-24258"/>
            <a:ext cx="2006389" cy="908347"/>
          </a:xfrm>
          <a:custGeom>
            <a:avLst/>
            <a:gdLst/>
            <a:ahLst/>
            <a:cxnLst/>
            <a:rect r="r" b="b" t="t" l="l"/>
            <a:pathLst>
              <a:path h="908347" w="2006389">
                <a:moveTo>
                  <a:pt x="0" y="908347"/>
                </a:moveTo>
                <a:lnTo>
                  <a:pt x="2006389" y="908347"/>
                </a:lnTo>
                <a:lnTo>
                  <a:pt x="2006389" y="0"/>
                </a:lnTo>
                <a:lnTo>
                  <a:pt x="0" y="0"/>
                </a:lnTo>
                <a:lnTo>
                  <a:pt x="0" y="908347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0857">
            <a:off x="-885248" y="606663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0857">
            <a:off x="-426407" y="-214938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7" id="7"/>
          <p:cNvGraphicFramePr>
            <a:graphicFrameLocks noGrp="true"/>
          </p:cNvGraphicFramePr>
          <p:nvPr/>
        </p:nvGraphicFramePr>
        <p:xfrm>
          <a:off x="5189503" y="4550755"/>
          <a:ext cx="2099443" cy="3124200"/>
        </p:xfrm>
        <a:graphic>
          <a:graphicData uri="http://schemas.openxmlformats.org/drawingml/2006/table">
            <a:tbl>
              <a:tblPr/>
              <a:tblGrid>
                <a:gridCol w="712554"/>
              </a:tblGrid>
              <a:tr h="7810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</a:tr>
              <a:tr h="7810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810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810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8" id="8"/>
          <p:cNvSpPr txBox="true"/>
          <p:nvPr/>
        </p:nvSpPr>
        <p:spPr>
          <a:xfrm rot="0">
            <a:off x="281342" y="537968"/>
            <a:ext cx="7770390" cy="1520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0"/>
              </a:lnSpc>
            </a:pPr>
            <a:r>
              <a:rPr lang="en-US" sz="6727">
                <a:solidFill>
                  <a:srgbClr val="000000"/>
                </a:solidFill>
                <a:latin typeface="More Sugar"/>
                <a:ea typeface="More Sugar"/>
                <a:cs typeface="More Sugar"/>
                <a:sym typeface="More Sugar"/>
              </a:rPr>
              <a:t>DQL STARTING   </a:t>
            </a:r>
          </a:p>
          <a:p>
            <a:pPr algn="ctr">
              <a:lnSpc>
                <a:spcPts val="5650"/>
              </a:lnSpc>
            </a:pPr>
            <a:r>
              <a:rPr lang="en-US" sz="6727">
                <a:solidFill>
                  <a:srgbClr val="000000"/>
                </a:solidFill>
                <a:latin typeface="More Sugar"/>
                <a:ea typeface="More Sugar"/>
                <a:cs typeface="More Sugar"/>
                <a:sym typeface="More Sugar"/>
              </a:rPr>
              <a:t>COMMAND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49329" y="8767127"/>
            <a:ext cx="248979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8B6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FROM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469487" y="8767127"/>
            <a:ext cx="489706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Table_Name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49329" y="3332480"/>
            <a:ext cx="427869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8B6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SELECT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18729" y="3332480"/>
            <a:ext cx="1322361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যা যা Output এ দেখতে চাই এবং </a:t>
            </a:r>
            <a:r>
              <a:rPr lang="en-US" sz="5199" b="true">
                <a:solidFill>
                  <a:srgbClr val="C1FF72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যেভাবে</a:t>
            </a: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চাই।</a:t>
            </a:r>
          </a:p>
        </p:txBody>
      </p:sp>
      <p:graphicFrame>
        <p:nvGraphicFramePr>
          <p:cNvPr name="Table 13" id="13"/>
          <p:cNvGraphicFramePr>
            <a:graphicFrameLocks noGrp="true"/>
          </p:cNvGraphicFramePr>
          <p:nvPr/>
        </p:nvGraphicFramePr>
        <p:xfrm>
          <a:off x="2446594" y="4530597"/>
          <a:ext cx="2277397" cy="1582259"/>
        </p:xfrm>
        <a:graphic>
          <a:graphicData uri="http://schemas.openxmlformats.org/drawingml/2006/table">
            <a:tbl>
              <a:tblPr/>
              <a:tblGrid>
                <a:gridCol w="764735"/>
              </a:tblGrid>
              <a:tr h="79169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</a:tr>
              <a:tr h="79056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name="Table 14" id="14"/>
          <p:cNvGraphicFramePr>
            <a:graphicFrameLocks noGrp="true"/>
          </p:cNvGraphicFramePr>
          <p:nvPr/>
        </p:nvGraphicFramePr>
        <p:xfrm>
          <a:off x="8051733" y="4550755"/>
          <a:ext cx="6111564" cy="3124200"/>
        </p:xfrm>
        <a:graphic>
          <a:graphicData uri="http://schemas.openxmlformats.org/drawingml/2006/table">
            <a:tbl>
              <a:tblPr/>
              <a:tblGrid>
                <a:gridCol w="2037188"/>
                <a:gridCol w="2037188"/>
                <a:gridCol w="2037188"/>
              </a:tblGrid>
              <a:tr h="7810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</a:tr>
              <a:tr h="7810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810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8105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53088">
            <a:off x="15862473" y="8282470"/>
            <a:ext cx="2339343" cy="2429547"/>
          </a:xfrm>
          <a:custGeom>
            <a:avLst/>
            <a:gdLst/>
            <a:ahLst/>
            <a:cxnLst/>
            <a:rect r="r" b="b" t="t" l="l"/>
            <a:pathLst>
              <a:path h="2429547" w="2339343">
                <a:moveTo>
                  <a:pt x="0" y="0"/>
                </a:moveTo>
                <a:lnTo>
                  <a:pt x="2339344" y="0"/>
                </a:lnTo>
                <a:lnTo>
                  <a:pt x="2339344" y="2429547"/>
                </a:lnTo>
                <a:lnTo>
                  <a:pt x="0" y="2429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10285099">
            <a:off x="-1199713" y="-24258"/>
            <a:ext cx="2006389" cy="908347"/>
          </a:xfrm>
          <a:custGeom>
            <a:avLst/>
            <a:gdLst/>
            <a:ahLst/>
            <a:cxnLst/>
            <a:rect r="r" b="b" t="t" l="l"/>
            <a:pathLst>
              <a:path h="908347" w="2006389">
                <a:moveTo>
                  <a:pt x="0" y="908347"/>
                </a:moveTo>
                <a:lnTo>
                  <a:pt x="2006389" y="908347"/>
                </a:lnTo>
                <a:lnTo>
                  <a:pt x="2006389" y="0"/>
                </a:lnTo>
                <a:lnTo>
                  <a:pt x="0" y="0"/>
                </a:lnTo>
                <a:lnTo>
                  <a:pt x="0" y="908347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0857">
            <a:off x="-885248" y="606663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0857">
            <a:off x="-426407" y="-214938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81342" y="537968"/>
            <a:ext cx="7770390" cy="1520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0"/>
              </a:lnSpc>
            </a:pPr>
            <a:r>
              <a:rPr lang="en-US" sz="6727">
                <a:solidFill>
                  <a:srgbClr val="000000"/>
                </a:solidFill>
                <a:latin typeface="More Sugar"/>
                <a:ea typeface="More Sugar"/>
                <a:cs typeface="More Sugar"/>
                <a:sym typeface="More Sugar"/>
              </a:rPr>
              <a:t>LIST OF KEYWORDS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9329" y="8767127"/>
            <a:ext cx="248979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8B6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69487" y="8767127"/>
            <a:ext cx="489706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Table_Name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49329" y="3404794"/>
            <a:ext cx="10718925" cy="717482"/>
            <a:chOff x="0" y="0"/>
            <a:chExt cx="14291900" cy="95664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85725"/>
              <a:ext cx="3426179" cy="104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596"/>
                </a:lnSpc>
              </a:pPr>
              <a:r>
                <a:rPr lang="en-US" sz="4711" b="true">
                  <a:solidFill>
                    <a:srgbClr val="38B6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SELECT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703050" y="-85725"/>
              <a:ext cx="10588850" cy="104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596"/>
                </a:lnSpc>
              </a:pPr>
              <a:r>
                <a:rPr lang="en-US" sz="4711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যা যা Output এ দেখতে চাই ।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812928" y="5408151"/>
            <a:ext cx="2907901" cy="13894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38"/>
              </a:lnSpc>
            </a:pPr>
            <a:r>
              <a:rPr lang="en-US" sz="2670" b="true">
                <a:solidFill>
                  <a:srgbClr val="38B6FF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9" tooltip="https://github.com/mdmahamudmredha/Data-Science-Related-Concepts-Files/blob/main/SELECT%20FROM.md"/>
              </a:rPr>
              <a:t>SELECT  </a:t>
            </a:r>
          </a:p>
          <a:p>
            <a:pPr algn="l">
              <a:lnSpc>
                <a:spcPts val="3738"/>
              </a:lnSpc>
            </a:pPr>
            <a:r>
              <a:rPr lang="en-US" sz="2670" b="true">
                <a:solidFill>
                  <a:srgbClr val="38B6FF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10" tooltip="https://github.com/mdmahamudmredha/Data-Science-Related-Concepts-Files/blob/main/SELECT%20FROM.md"/>
              </a:rPr>
              <a:t>    ....              LINK</a:t>
            </a:r>
          </a:p>
          <a:p>
            <a:pPr algn="l">
              <a:lnSpc>
                <a:spcPts val="3738"/>
              </a:lnSpc>
            </a:pPr>
            <a:r>
              <a:rPr lang="en-US" sz="2670" b="true">
                <a:solidFill>
                  <a:srgbClr val="38B6FF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11" tooltip="https://github.com/mdmahamudmredha/Data-Science-Related-Concepts-Files/blob/main/SELECT%20FROM.md"/>
              </a:rPr>
              <a:t>FROM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53088">
            <a:off x="15862473" y="8282470"/>
            <a:ext cx="2339343" cy="2429547"/>
          </a:xfrm>
          <a:custGeom>
            <a:avLst/>
            <a:gdLst/>
            <a:ahLst/>
            <a:cxnLst/>
            <a:rect r="r" b="b" t="t" l="l"/>
            <a:pathLst>
              <a:path h="2429547" w="2339343">
                <a:moveTo>
                  <a:pt x="0" y="0"/>
                </a:moveTo>
                <a:lnTo>
                  <a:pt x="2339344" y="0"/>
                </a:lnTo>
                <a:lnTo>
                  <a:pt x="2339344" y="2429547"/>
                </a:lnTo>
                <a:lnTo>
                  <a:pt x="0" y="2429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10285099">
            <a:off x="-1199713" y="-24258"/>
            <a:ext cx="2006389" cy="908347"/>
          </a:xfrm>
          <a:custGeom>
            <a:avLst/>
            <a:gdLst/>
            <a:ahLst/>
            <a:cxnLst/>
            <a:rect r="r" b="b" t="t" l="l"/>
            <a:pathLst>
              <a:path h="908347" w="2006389">
                <a:moveTo>
                  <a:pt x="0" y="908347"/>
                </a:moveTo>
                <a:lnTo>
                  <a:pt x="2006389" y="908347"/>
                </a:lnTo>
                <a:lnTo>
                  <a:pt x="2006389" y="0"/>
                </a:lnTo>
                <a:lnTo>
                  <a:pt x="0" y="0"/>
                </a:lnTo>
                <a:lnTo>
                  <a:pt x="0" y="908347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0857">
            <a:off x="-885248" y="606663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0857">
            <a:off x="-426407" y="-214938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81342" y="537968"/>
            <a:ext cx="7770390" cy="1520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0"/>
              </a:lnSpc>
            </a:pPr>
            <a:r>
              <a:rPr lang="en-US" sz="6727">
                <a:solidFill>
                  <a:srgbClr val="000000"/>
                </a:solidFill>
                <a:latin typeface="More Sugar"/>
                <a:ea typeface="More Sugar"/>
                <a:cs typeface="More Sugar"/>
                <a:sym typeface="More Sugar"/>
              </a:rPr>
              <a:t>BASIC COMMAND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49329" y="8767127"/>
            <a:ext cx="2489790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38B6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FROM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469487" y="8767127"/>
            <a:ext cx="4897063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FFFFFF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Table_Name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749329" y="3404794"/>
            <a:ext cx="10718925" cy="717482"/>
            <a:chOff x="0" y="0"/>
            <a:chExt cx="14291900" cy="956642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85725"/>
              <a:ext cx="3426179" cy="104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596"/>
                </a:lnSpc>
              </a:pPr>
              <a:r>
                <a:rPr lang="en-US" sz="4711" b="true">
                  <a:solidFill>
                    <a:srgbClr val="38B6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SELECT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703050" y="-85725"/>
              <a:ext cx="10588850" cy="10423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6596"/>
                </a:lnSpc>
              </a:pPr>
              <a:r>
                <a:rPr lang="en-US" sz="4711" b="true">
                  <a:solidFill>
                    <a:srgbClr val="FFFFFF"/>
                  </a:solidFill>
                  <a:latin typeface="Canva Sans Bold"/>
                  <a:ea typeface="Canva Sans Bold"/>
                  <a:cs typeface="Canva Sans Bold"/>
                  <a:sym typeface="Canva Sans Bold"/>
                </a:rPr>
                <a:t> যা যা Output এ দেখতে চাই ।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597512" y="5398626"/>
            <a:ext cx="6935024" cy="2380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B</a:t>
            </a: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asic Column Selection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DISTINCT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Aggregate Functions 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    </a:t>
            </a:r>
            <a:r>
              <a:rPr lang="en-US" b="true" sz="3399">
                <a:solidFill>
                  <a:srgbClr val="5CE1E6"/>
                </a:solidFill>
                <a:latin typeface="Canva Sans Bold"/>
                <a:ea typeface="Canva Sans Bold"/>
                <a:cs typeface="Canva Sans Bold"/>
                <a:sym typeface="Canva Sans Bold"/>
                <a:hlinkClick r:id="rId9" tooltip="https://github.com/mdmahamudmredha/Data-Science-Related-Concepts-Files/blob/main/Basic%20Column%20Selection,%20DISTINCT,%20Aggregate%20Functions.md"/>
              </a:rPr>
              <a:t>Link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253088">
            <a:off x="15862473" y="8282470"/>
            <a:ext cx="2339343" cy="2429547"/>
          </a:xfrm>
          <a:custGeom>
            <a:avLst/>
            <a:gdLst/>
            <a:ahLst/>
            <a:cxnLst/>
            <a:rect r="r" b="b" t="t" l="l"/>
            <a:pathLst>
              <a:path h="2429547" w="2339343">
                <a:moveTo>
                  <a:pt x="0" y="0"/>
                </a:moveTo>
                <a:lnTo>
                  <a:pt x="2339344" y="0"/>
                </a:lnTo>
                <a:lnTo>
                  <a:pt x="2339344" y="2429547"/>
                </a:lnTo>
                <a:lnTo>
                  <a:pt x="0" y="242954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10285099">
            <a:off x="-1199713" y="-24258"/>
            <a:ext cx="2006389" cy="908347"/>
          </a:xfrm>
          <a:custGeom>
            <a:avLst/>
            <a:gdLst/>
            <a:ahLst/>
            <a:cxnLst/>
            <a:rect r="r" b="b" t="t" l="l"/>
            <a:pathLst>
              <a:path h="908347" w="2006389">
                <a:moveTo>
                  <a:pt x="0" y="908347"/>
                </a:moveTo>
                <a:lnTo>
                  <a:pt x="2006389" y="908347"/>
                </a:lnTo>
                <a:lnTo>
                  <a:pt x="2006389" y="0"/>
                </a:lnTo>
                <a:lnTo>
                  <a:pt x="0" y="0"/>
                </a:lnTo>
                <a:lnTo>
                  <a:pt x="0" y="908347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60857">
            <a:off x="-885248" y="606663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60857">
            <a:off x="-426407" y="-214938"/>
            <a:ext cx="8941082" cy="2097090"/>
          </a:xfrm>
          <a:custGeom>
            <a:avLst/>
            <a:gdLst/>
            <a:ahLst/>
            <a:cxnLst/>
            <a:rect r="r" b="b" t="t" l="l"/>
            <a:pathLst>
              <a:path h="2097090" w="8941082">
                <a:moveTo>
                  <a:pt x="0" y="0"/>
                </a:moveTo>
                <a:lnTo>
                  <a:pt x="8941082" y="0"/>
                </a:lnTo>
                <a:lnTo>
                  <a:pt x="8941082" y="2097090"/>
                </a:lnTo>
                <a:lnTo>
                  <a:pt x="0" y="209709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81342" y="537968"/>
            <a:ext cx="7770390" cy="15205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50"/>
              </a:lnSpc>
            </a:pPr>
            <a:r>
              <a:rPr lang="en-US" sz="6727">
                <a:solidFill>
                  <a:srgbClr val="000000"/>
                </a:solidFill>
                <a:latin typeface="More Sugar"/>
                <a:ea typeface="More Sugar"/>
                <a:cs typeface="More Sugar"/>
                <a:sym typeface="More Sugar"/>
              </a:rPr>
              <a:t>DQL   </a:t>
            </a:r>
          </a:p>
          <a:p>
            <a:pPr algn="ctr">
              <a:lnSpc>
                <a:spcPts val="5650"/>
              </a:lnSpc>
            </a:pPr>
            <a:r>
              <a:rPr lang="en-US" sz="6727">
                <a:solidFill>
                  <a:srgbClr val="000000"/>
                </a:solidFill>
                <a:latin typeface="More Sugar"/>
                <a:ea typeface="More Sugar"/>
                <a:cs typeface="More Sugar"/>
                <a:sym typeface="More Sugar"/>
              </a:rPr>
              <a:t>COMMAND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DAGxc1F6cdo</dc:identifier>
  <dcterms:modified xsi:type="dcterms:W3CDTF">2011-08-01T06:04:30Z</dcterms:modified>
  <cp:revision>1</cp:revision>
  <dc:title>SQL(DQL-1)</dc:title>
</cp:coreProperties>
</file>

<file path=docProps/thumbnail.jpeg>
</file>